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 id="272" r:id="rId18"/>
    <p:sldId id="274" r:id="rId19"/>
    <p:sldId id="276" r:id="rId20"/>
    <p:sldId id="275" r:id="rId21"/>
    <p:sldId id="277" r:id="rId22"/>
    <p:sldId id="278"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73C3BD54-29B9-3D42-B178-776ED395AA85}" type="datetimeFigureOut">
              <a:rPr lang="en-US" smtClean="0"/>
              <a:pPr/>
              <a:t>5/5/2023</a:t>
            </a:fld>
            <a:endParaRPr lang="en-US" sz="140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1590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637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006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62219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dirty="0"/>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621322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325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46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73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67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fld id="{73C3BD54-29B9-3D42-B178-776ED395AA85}" type="datetimeFigureOut">
              <a:rPr lang="en-US" smtClean="0"/>
              <a:t>5/5/2023</a:t>
            </a:fld>
            <a:endParaRPr lang="en-US"/>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02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5/5/2023</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153518156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andb.ai/rf_project/Time-Series-Project/sweeps/2fjvn2ms?workspace=user-athe_kunal" TargetMode="External"/><Relationship Id="rId2" Type="http://schemas.openxmlformats.org/officeDocument/2006/relationships/hyperlink" Target="https://wandb.ai/rf_project/Time-Series-Project/sweeps/v82b5hzv?workspace=user-athe_kunal" TargetMode="External"/><Relationship Id="rId1" Type="http://schemas.openxmlformats.org/officeDocument/2006/relationships/slideLayout" Target="../slideLayouts/slideLayout2.xml"/><Relationship Id="rId4" Type="http://schemas.openxmlformats.org/officeDocument/2006/relationships/hyperlink" Target="https://wandb.ai/rf_project/Time-Series-Project/sweeps/rwkshh8e?workspace=user-athe_kuna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hyperlink" Target="https://mba.tuck.dartmouth.edu/pages/faculty/ken.french/data_library.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2A4FF-AF06-A532-2613-2A6428507AD6}"/>
              </a:ext>
            </a:extLst>
          </p:cNvPr>
          <p:cNvSpPr>
            <a:spLocks noGrp="1"/>
          </p:cNvSpPr>
          <p:nvPr>
            <p:ph type="ctrTitle"/>
          </p:nvPr>
        </p:nvSpPr>
        <p:spPr>
          <a:xfrm>
            <a:off x="6562614" y="1625608"/>
            <a:ext cx="4655719" cy="2722164"/>
          </a:xfrm>
        </p:spPr>
        <p:txBody>
          <a:bodyPr>
            <a:normAutofit/>
          </a:bodyPr>
          <a:lstStyle/>
          <a:p>
            <a:pPr>
              <a:lnSpc>
                <a:spcPct val="90000"/>
              </a:lnSpc>
            </a:pPr>
            <a:r>
              <a:rPr lang="en-US" sz="4400"/>
              <a:t>TIME SERIES ANALYSIS PROJECT PRESENTATION</a:t>
            </a:r>
          </a:p>
        </p:txBody>
      </p:sp>
      <p:sp>
        <p:nvSpPr>
          <p:cNvPr id="3" name="Subtitle 2">
            <a:extLst>
              <a:ext uri="{FF2B5EF4-FFF2-40B4-BE49-F238E27FC236}">
                <a16:creationId xmlns:a16="http://schemas.microsoft.com/office/drawing/2014/main" id="{BD873939-81A8-8050-EBA2-1D433CEEE0DE}"/>
              </a:ext>
            </a:extLst>
          </p:cNvPr>
          <p:cNvSpPr>
            <a:spLocks noGrp="1"/>
          </p:cNvSpPr>
          <p:nvPr>
            <p:ph type="subTitle" idx="1"/>
          </p:nvPr>
        </p:nvSpPr>
        <p:spPr>
          <a:xfrm>
            <a:off x="6562614" y="4466845"/>
            <a:ext cx="4655719" cy="882904"/>
          </a:xfrm>
        </p:spPr>
        <p:txBody>
          <a:bodyPr>
            <a:normAutofit/>
          </a:bodyPr>
          <a:lstStyle/>
          <a:p>
            <a:pPr>
              <a:lnSpc>
                <a:spcPct val="90000"/>
              </a:lnSpc>
            </a:pPr>
            <a:r>
              <a:rPr lang="en-US" sz="2000"/>
              <a:t>STYLE ANALYSIS OF WARREN BUFFET USING THE FAMA-FRENCH MODEL</a:t>
            </a:r>
          </a:p>
        </p:txBody>
      </p:sp>
      <p:pic>
        <p:nvPicPr>
          <p:cNvPr id="4" name="Picture 3" descr="Digital financial graph">
            <a:extLst>
              <a:ext uri="{FF2B5EF4-FFF2-40B4-BE49-F238E27FC236}">
                <a16:creationId xmlns:a16="http://schemas.microsoft.com/office/drawing/2014/main" id="{FE32E53A-9F15-5063-208C-0773DC84CC3F}"/>
              </a:ext>
            </a:extLst>
          </p:cNvPr>
          <p:cNvPicPr>
            <a:picLocks noChangeAspect="1"/>
          </p:cNvPicPr>
          <p:nvPr/>
        </p:nvPicPr>
        <p:blipFill rotWithShape="1">
          <a:blip r:embed="rId2"/>
          <a:srcRect l="32881" r="17595"/>
          <a:stretch/>
        </p:blipFill>
        <p:spPr>
          <a:xfrm>
            <a:off x="20" y="10"/>
            <a:ext cx="6038037" cy="6857990"/>
          </a:xfrm>
          <a:prstGeom prst="rect">
            <a:avLst/>
          </a:prstGeom>
        </p:spPr>
      </p:pic>
      <p:sp>
        <p:nvSpPr>
          <p:cNvPr id="11" name="Cross 10">
            <a:extLst>
              <a:ext uri="{FF2B5EF4-FFF2-40B4-BE49-F238E27FC236}">
                <a16:creationId xmlns:a16="http://schemas.microsoft.com/office/drawing/2014/main" id="{12E8ED90-6D42-AE40-963A-3924EE207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0625" y="562356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992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4" descr="Graph on document with pen">
            <a:extLst>
              <a:ext uri="{FF2B5EF4-FFF2-40B4-BE49-F238E27FC236}">
                <a16:creationId xmlns:a16="http://schemas.microsoft.com/office/drawing/2014/main" id="{51704DB8-5F40-41A9-C870-AA34952C1B04}"/>
              </a:ext>
            </a:extLst>
          </p:cNvPr>
          <p:cNvPicPr>
            <a:picLocks noChangeAspect="1"/>
          </p:cNvPicPr>
          <p:nvPr/>
        </p:nvPicPr>
        <p:blipFill rotWithShape="1">
          <a:blip r:embed="rId2"/>
          <a:srcRect t="1510" b="14220"/>
          <a:stretch/>
        </p:blipFill>
        <p:spPr>
          <a:xfrm>
            <a:off x="0" y="10"/>
            <a:ext cx="12191980" cy="6857990"/>
          </a:xfrm>
          <a:prstGeom prst="rect">
            <a:avLst/>
          </a:prstGeom>
        </p:spPr>
      </p:pic>
      <p:sp>
        <p:nvSpPr>
          <p:cNvPr id="28" name="Rectangle">
            <a:extLst>
              <a:ext uri="{FF2B5EF4-FFF2-40B4-BE49-F238E27FC236}">
                <a16:creationId xmlns:a16="http://schemas.microsoft.com/office/drawing/2014/main" id="{86E439A5-A7E3-5047-A686-06C27A818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96772"/>
            <a:ext cx="11626840" cy="237436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9408" y="2798169"/>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1E324-3585-1395-35B8-DFCCADAF7120}"/>
              </a:ext>
            </a:extLst>
          </p:cNvPr>
          <p:cNvSpPr>
            <a:spLocks noGrp="1"/>
          </p:cNvSpPr>
          <p:nvPr>
            <p:ph type="title"/>
          </p:nvPr>
        </p:nvSpPr>
        <p:spPr>
          <a:xfrm>
            <a:off x="160784" y="388155"/>
            <a:ext cx="8037575" cy="1453896"/>
          </a:xfrm>
        </p:spPr>
        <p:txBody>
          <a:bodyPr vert="horz" lIns="91440" tIns="45720" rIns="91440" bIns="45720" rtlCol="0" anchor="b">
            <a:normAutofit/>
          </a:bodyPr>
          <a:lstStyle/>
          <a:p>
            <a:pPr>
              <a:lnSpc>
                <a:spcPct val="90000"/>
              </a:lnSpc>
            </a:pPr>
            <a:r>
              <a:rPr lang="en-US" sz="5000" kern="1200" spc="-150" dirty="0">
                <a:solidFill>
                  <a:schemeClr val="tx1"/>
                </a:solidFill>
                <a:latin typeface="+mj-lt"/>
                <a:ea typeface="+mj-ea"/>
                <a:cs typeface="+mj-cs"/>
              </a:rPr>
              <a:t>AUTOCORRELATIONS PLOTS</a:t>
            </a:r>
          </a:p>
        </p:txBody>
      </p:sp>
      <p:pic>
        <p:nvPicPr>
          <p:cNvPr id="6" name="Picture 5">
            <a:extLst>
              <a:ext uri="{FF2B5EF4-FFF2-40B4-BE49-F238E27FC236}">
                <a16:creationId xmlns:a16="http://schemas.microsoft.com/office/drawing/2014/main" id="{B7585302-F8AD-8F2D-18B6-4FB75545A4D0}"/>
              </a:ext>
            </a:extLst>
          </p:cNvPr>
          <p:cNvPicPr>
            <a:picLocks noChangeAspect="1"/>
          </p:cNvPicPr>
          <p:nvPr/>
        </p:nvPicPr>
        <p:blipFill>
          <a:blip r:embed="rId3"/>
          <a:stretch>
            <a:fillRect/>
          </a:stretch>
        </p:blipFill>
        <p:spPr>
          <a:xfrm>
            <a:off x="206109" y="2294726"/>
            <a:ext cx="5410478" cy="4172164"/>
          </a:xfrm>
          <a:prstGeom prst="rect">
            <a:avLst/>
          </a:prstGeom>
        </p:spPr>
      </p:pic>
      <p:pic>
        <p:nvPicPr>
          <p:cNvPr id="8" name="Picture 7">
            <a:extLst>
              <a:ext uri="{FF2B5EF4-FFF2-40B4-BE49-F238E27FC236}">
                <a16:creationId xmlns:a16="http://schemas.microsoft.com/office/drawing/2014/main" id="{05C526D8-0435-1B9E-3D30-E86DF78783CC}"/>
              </a:ext>
            </a:extLst>
          </p:cNvPr>
          <p:cNvPicPr>
            <a:picLocks noChangeAspect="1"/>
          </p:cNvPicPr>
          <p:nvPr/>
        </p:nvPicPr>
        <p:blipFill>
          <a:blip r:embed="rId4"/>
          <a:stretch>
            <a:fillRect/>
          </a:stretch>
        </p:blipFill>
        <p:spPr>
          <a:xfrm>
            <a:off x="5929175" y="2335769"/>
            <a:ext cx="5385077" cy="4013406"/>
          </a:xfrm>
          <a:prstGeom prst="rect">
            <a:avLst/>
          </a:prstGeom>
        </p:spPr>
      </p:pic>
    </p:spTree>
    <p:extLst>
      <p:ext uri="{BB962C8B-B14F-4D97-AF65-F5344CB8AC3E}">
        <p14:creationId xmlns:p14="http://schemas.microsoft.com/office/powerpoint/2010/main" val="11346899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1F99-84A6-8595-63A6-A5F1B54D49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AA43D8-5EE4-2C71-1CED-50D00AB2B38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735052F-8CAF-DDFC-BC21-A5909D000295}"/>
              </a:ext>
            </a:extLst>
          </p:cNvPr>
          <p:cNvPicPr>
            <a:picLocks noChangeAspect="1"/>
          </p:cNvPicPr>
          <p:nvPr/>
        </p:nvPicPr>
        <p:blipFill>
          <a:blip r:embed="rId2"/>
          <a:stretch>
            <a:fillRect/>
          </a:stretch>
        </p:blipFill>
        <p:spPr>
          <a:xfrm>
            <a:off x="565149" y="1204721"/>
            <a:ext cx="5372376" cy="4102311"/>
          </a:xfrm>
          <a:prstGeom prst="rect">
            <a:avLst/>
          </a:prstGeom>
        </p:spPr>
      </p:pic>
      <p:pic>
        <p:nvPicPr>
          <p:cNvPr id="7" name="Picture 6">
            <a:extLst>
              <a:ext uri="{FF2B5EF4-FFF2-40B4-BE49-F238E27FC236}">
                <a16:creationId xmlns:a16="http://schemas.microsoft.com/office/drawing/2014/main" id="{9DBB83FE-EDF1-79CE-C812-A8015C634DFA}"/>
              </a:ext>
            </a:extLst>
          </p:cNvPr>
          <p:cNvPicPr>
            <a:picLocks noChangeAspect="1"/>
          </p:cNvPicPr>
          <p:nvPr/>
        </p:nvPicPr>
        <p:blipFill>
          <a:blip r:embed="rId3"/>
          <a:stretch>
            <a:fillRect/>
          </a:stretch>
        </p:blipFill>
        <p:spPr>
          <a:xfrm>
            <a:off x="6254477" y="1207895"/>
            <a:ext cx="5397777" cy="4095961"/>
          </a:xfrm>
          <a:prstGeom prst="rect">
            <a:avLst/>
          </a:prstGeom>
        </p:spPr>
      </p:pic>
    </p:spTree>
    <p:extLst>
      <p:ext uri="{BB962C8B-B14F-4D97-AF65-F5344CB8AC3E}">
        <p14:creationId xmlns:p14="http://schemas.microsoft.com/office/powerpoint/2010/main" val="445000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9EBB-A2FC-00FE-A6A3-B2F5F78942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47E86A-0750-779D-CD22-BCE9E25226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F467734-856F-6F20-5B27-63727D4CCD02}"/>
              </a:ext>
            </a:extLst>
          </p:cNvPr>
          <p:cNvPicPr>
            <a:picLocks noChangeAspect="1"/>
          </p:cNvPicPr>
          <p:nvPr/>
        </p:nvPicPr>
        <p:blipFill>
          <a:blip r:embed="rId2"/>
          <a:stretch>
            <a:fillRect/>
          </a:stretch>
        </p:blipFill>
        <p:spPr>
          <a:xfrm>
            <a:off x="450257" y="1058983"/>
            <a:ext cx="5391427" cy="4108661"/>
          </a:xfrm>
          <a:prstGeom prst="rect">
            <a:avLst/>
          </a:prstGeom>
        </p:spPr>
      </p:pic>
      <p:pic>
        <p:nvPicPr>
          <p:cNvPr id="7" name="Picture 6">
            <a:extLst>
              <a:ext uri="{FF2B5EF4-FFF2-40B4-BE49-F238E27FC236}">
                <a16:creationId xmlns:a16="http://schemas.microsoft.com/office/drawing/2014/main" id="{98030062-E4F7-0E15-4334-363C0A07BBDA}"/>
              </a:ext>
            </a:extLst>
          </p:cNvPr>
          <p:cNvPicPr>
            <a:picLocks noChangeAspect="1"/>
          </p:cNvPicPr>
          <p:nvPr/>
        </p:nvPicPr>
        <p:blipFill>
          <a:blip r:embed="rId3"/>
          <a:stretch>
            <a:fillRect/>
          </a:stretch>
        </p:blipFill>
        <p:spPr>
          <a:xfrm>
            <a:off x="6174833" y="1050498"/>
            <a:ext cx="5315223" cy="4146763"/>
          </a:xfrm>
          <a:prstGeom prst="rect">
            <a:avLst/>
          </a:prstGeom>
        </p:spPr>
      </p:pic>
    </p:spTree>
    <p:extLst>
      <p:ext uri="{BB962C8B-B14F-4D97-AF65-F5344CB8AC3E}">
        <p14:creationId xmlns:p14="http://schemas.microsoft.com/office/powerpoint/2010/main" val="1413407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00CB-A2E9-4CE6-1A3A-D17AB2FD99BC}"/>
              </a:ext>
            </a:extLst>
          </p:cNvPr>
          <p:cNvSpPr>
            <a:spLocks noGrp="1"/>
          </p:cNvSpPr>
          <p:nvPr>
            <p:ph type="title"/>
          </p:nvPr>
        </p:nvSpPr>
        <p:spPr/>
        <p:txBody>
          <a:bodyPr/>
          <a:lstStyle/>
          <a:p>
            <a:r>
              <a:rPr lang="en-US" dirty="0"/>
              <a:t>SUMMARY OF AUTO-CORRELATIONS</a:t>
            </a:r>
          </a:p>
        </p:txBody>
      </p:sp>
      <p:sp>
        <p:nvSpPr>
          <p:cNvPr id="3" name="Content Placeholder 2">
            <a:extLst>
              <a:ext uri="{FF2B5EF4-FFF2-40B4-BE49-F238E27FC236}">
                <a16:creationId xmlns:a16="http://schemas.microsoft.com/office/drawing/2014/main" id="{680E6152-C416-6264-3512-8D4F0EF9D3AC}"/>
              </a:ext>
            </a:extLst>
          </p:cNvPr>
          <p:cNvSpPr>
            <a:spLocks noGrp="1"/>
          </p:cNvSpPr>
          <p:nvPr>
            <p:ph idx="1"/>
          </p:nvPr>
        </p:nvSpPr>
        <p:spPr>
          <a:xfrm>
            <a:off x="565150" y="2691637"/>
            <a:ext cx="10407650" cy="3741819"/>
          </a:xfrm>
        </p:spPr>
        <p:txBody>
          <a:bodyPr/>
          <a:lstStyle/>
          <a:p>
            <a:r>
              <a:rPr lang="en-US" dirty="0"/>
              <a:t>From the ACF plots, we can see that there is almost no correlations with the lagged input. For RMW and CMA, we get some amount of correlations, but they are minimal</a:t>
            </a:r>
          </a:p>
          <a:p>
            <a:r>
              <a:rPr lang="en-US" dirty="0"/>
              <a:t>This stands well with stock market returns, as they are random walk, so auto-correlations are negligent.</a:t>
            </a:r>
          </a:p>
        </p:txBody>
      </p:sp>
    </p:spTree>
    <p:extLst>
      <p:ext uri="{BB962C8B-B14F-4D97-AF65-F5344CB8AC3E}">
        <p14:creationId xmlns:p14="http://schemas.microsoft.com/office/powerpoint/2010/main" val="1382559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6E1D-6B55-E806-D3C4-33C0E97326D7}"/>
              </a:ext>
            </a:extLst>
          </p:cNvPr>
          <p:cNvSpPr>
            <a:spLocks noGrp="1"/>
          </p:cNvSpPr>
          <p:nvPr>
            <p:ph type="title"/>
          </p:nvPr>
        </p:nvSpPr>
        <p:spPr>
          <a:xfrm>
            <a:off x="554263" y="0"/>
            <a:ext cx="8267296" cy="1446550"/>
          </a:xfrm>
        </p:spPr>
        <p:txBody>
          <a:bodyPr>
            <a:normAutofit fontScale="90000"/>
          </a:bodyPr>
          <a:lstStyle/>
          <a:p>
            <a:r>
              <a:rPr lang="en-US" dirty="0"/>
              <a:t>CROSS-CORRELATIONS	</a:t>
            </a:r>
            <a:br>
              <a:rPr lang="en-US" dirty="0"/>
            </a:br>
            <a:br>
              <a:rPr lang="en-US" dirty="0"/>
            </a:b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DCFFF346-27B3-9A0E-DC40-F28DC889FC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2" y="564246"/>
            <a:ext cx="12131038" cy="6193840"/>
          </a:xfrm>
        </p:spPr>
      </p:pic>
    </p:spTree>
    <p:extLst>
      <p:ext uri="{BB962C8B-B14F-4D97-AF65-F5344CB8AC3E}">
        <p14:creationId xmlns:p14="http://schemas.microsoft.com/office/powerpoint/2010/main" val="427822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96D65-4C68-B5E2-42D6-A29FE0602330}"/>
              </a:ext>
            </a:extLst>
          </p:cNvPr>
          <p:cNvSpPr>
            <a:spLocks noGrp="1"/>
          </p:cNvSpPr>
          <p:nvPr>
            <p:ph type="title"/>
          </p:nvPr>
        </p:nvSpPr>
        <p:spPr>
          <a:xfrm>
            <a:off x="314778" y="105264"/>
            <a:ext cx="8267296" cy="1446550"/>
          </a:xfrm>
        </p:spPr>
        <p:txBody>
          <a:bodyPr/>
          <a:lstStyle/>
          <a:p>
            <a:r>
              <a:rPr lang="en-US" dirty="0"/>
              <a:t>SPECTRAL ANALYSIS</a:t>
            </a:r>
          </a:p>
        </p:txBody>
      </p:sp>
      <p:pic>
        <p:nvPicPr>
          <p:cNvPr id="5" name="Content Placeholder 4" descr="Graphical user interface, chart&#10;&#10;Description automatically generated">
            <a:extLst>
              <a:ext uri="{FF2B5EF4-FFF2-40B4-BE49-F238E27FC236}">
                <a16:creationId xmlns:a16="http://schemas.microsoft.com/office/drawing/2014/main" id="{27F4B690-A3D6-D6BB-EC54-7AC82D3278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892629"/>
            <a:ext cx="12115800" cy="5693228"/>
          </a:xfrm>
        </p:spPr>
      </p:pic>
    </p:spTree>
    <p:extLst>
      <p:ext uri="{BB962C8B-B14F-4D97-AF65-F5344CB8AC3E}">
        <p14:creationId xmlns:p14="http://schemas.microsoft.com/office/powerpoint/2010/main" val="242211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F33F-2844-479F-775D-69EF90A6ED5E}"/>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3F50F87F-8671-6DD3-50E0-E13BEECC9F1D}"/>
              </a:ext>
            </a:extLst>
          </p:cNvPr>
          <p:cNvSpPr>
            <a:spLocks noGrp="1"/>
          </p:cNvSpPr>
          <p:nvPr>
            <p:ph idx="1"/>
          </p:nvPr>
        </p:nvSpPr>
        <p:spPr/>
        <p:txBody>
          <a:bodyPr>
            <a:normAutofit fontScale="92500" lnSpcReduction="10000"/>
          </a:bodyPr>
          <a:lstStyle/>
          <a:p>
            <a:r>
              <a:rPr lang="en-US" dirty="0">
                <a:hlinkClick r:id="rId2"/>
              </a:rPr>
              <a:t>https://wandb.ai/rf_project/Time-Series-Project/sweeps/v82b5hzv?workspace=user-athe_kunal</a:t>
            </a:r>
            <a:endParaRPr lang="en-US" dirty="0"/>
          </a:p>
          <a:p>
            <a:r>
              <a:rPr lang="en-US" dirty="0">
                <a:hlinkClick r:id="rId3"/>
              </a:rPr>
              <a:t>https://wandb.ai/rf_project/Time-Series-Project/sweeps/2fjvn2ms?workspace=user-athe_kunal</a:t>
            </a:r>
            <a:endParaRPr lang="en-US" dirty="0"/>
          </a:p>
          <a:p>
            <a:r>
              <a:rPr lang="en-US" dirty="0"/>
              <a:t> Link 3 </a:t>
            </a:r>
            <a:r>
              <a:rPr lang="en-US" dirty="0">
                <a:hlinkClick r:id="rId4"/>
              </a:rPr>
              <a:t>here</a:t>
            </a:r>
            <a:r>
              <a:rPr lang="en-US" dirty="0"/>
              <a:t> </a:t>
            </a:r>
          </a:p>
          <a:p>
            <a:r>
              <a:rPr lang="en-US" dirty="0"/>
              <a:t>The columns are </a:t>
            </a:r>
          </a:p>
          <a:p>
            <a:pPr lvl="1"/>
            <a:r>
              <a:rPr lang="en-US" dirty="0"/>
              <a:t>Predictors: 'Mkt-RF', 'SMB', 'HML', 'RMW', 'CMA’, </a:t>
            </a:r>
          </a:p>
          <a:p>
            <a:pPr lvl="1"/>
            <a:r>
              <a:rPr lang="en-US" dirty="0"/>
              <a:t>Response: 'BRKA-RF'</a:t>
            </a:r>
          </a:p>
          <a:p>
            <a:endParaRPr lang="en-US" dirty="0"/>
          </a:p>
        </p:txBody>
      </p:sp>
    </p:spTree>
    <p:extLst>
      <p:ext uri="{BB962C8B-B14F-4D97-AF65-F5344CB8AC3E}">
        <p14:creationId xmlns:p14="http://schemas.microsoft.com/office/powerpoint/2010/main" val="2291562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A428-2C40-FBD4-5E8E-5FFF2B356748}"/>
              </a:ext>
            </a:extLst>
          </p:cNvPr>
          <p:cNvSpPr>
            <a:spLocks noGrp="1"/>
          </p:cNvSpPr>
          <p:nvPr>
            <p:ph type="title"/>
          </p:nvPr>
        </p:nvSpPr>
        <p:spPr/>
        <p:txBody>
          <a:bodyPr/>
          <a:lstStyle/>
          <a:p>
            <a:r>
              <a:rPr lang="en-US" dirty="0"/>
              <a:t>SUMMARY FROM MODEL SELECTION</a:t>
            </a:r>
          </a:p>
        </p:txBody>
      </p:sp>
      <p:sp>
        <p:nvSpPr>
          <p:cNvPr id="3" name="Content Placeholder 2">
            <a:extLst>
              <a:ext uri="{FF2B5EF4-FFF2-40B4-BE49-F238E27FC236}">
                <a16:creationId xmlns:a16="http://schemas.microsoft.com/office/drawing/2014/main" id="{589790C9-13A6-E59A-FFD7-48628E7E55D3}"/>
              </a:ext>
            </a:extLst>
          </p:cNvPr>
          <p:cNvSpPr>
            <a:spLocks noGrp="1"/>
          </p:cNvSpPr>
          <p:nvPr>
            <p:ph idx="1"/>
          </p:nvPr>
        </p:nvSpPr>
        <p:spPr>
          <a:xfrm>
            <a:off x="565150" y="2691638"/>
            <a:ext cx="10788650" cy="3796248"/>
          </a:xfrm>
        </p:spPr>
        <p:txBody>
          <a:bodyPr/>
          <a:lstStyle/>
          <a:p>
            <a:r>
              <a:rPr lang="en-US" dirty="0"/>
              <a:t>Higher difference order gave higher AIC and BIC, so for model comparison, lower difference equation terms are better</a:t>
            </a:r>
          </a:p>
          <a:p>
            <a:r>
              <a:rPr lang="en-US" dirty="0"/>
              <a:t>Higher AR terms are good had a better fit as the prices in stock market drive prices. Hence the momentum strategy comes into play here and this drives the prices</a:t>
            </a:r>
          </a:p>
          <a:p>
            <a:r>
              <a:rPr lang="en-US" dirty="0"/>
              <a:t>From model comparison, we got </a:t>
            </a:r>
            <a:r>
              <a:rPr lang="en-US" b="1" dirty="0"/>
              <a:t>(1,0,0) (0,0,0)0 </a:t>
            </a:r>
            <a:r>
              <a:rPr lang="en-US" dirty="0"/>
              <a:t>and (5,3,4) (0,0,0)0 and (3,0,4) (0,0,0)63</a:t>
            </a:r>
          </a:p>
        </p:txBody>
      </p:sp>
    </p:spTree>
    <p:extLst>
      <p:ext uri="{BB962C8B-B14F-4D97-AF65-F5344CB8AC3E}">
        <p14:creationId xmlns:p14="http://schemas.microsoft.com/office/powerpoint/2010/main" val="326939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416D-26FE-EF23-23DA-42AE21D59F2F}"/>
              </a:ext>
            </a:extLst>
          </p:cNvPr>
          <p:cNvSpPr>
            <a:spLocks noGrp="1"/>
          </p:cNvSpPr>
          <p:nvPr>
            <p:ph type="title"/>
          </p:nvPr>
        </p:nvSpPr>
        <p:spPr>
          <a:xfrm>
            <a:off x="456291" y="453607"/>
            <a:ext cx="9046938" cy="1446550"/>
          </a:xfrm>
        </p:spPr>
        <p:txBody>
          <a:bodyPr>
            <a:normAutofit fontScale="90000"/>
          </a:bodyPr>
          <a:lstStyle/>
          <a:p>
            <a:r>
              <a:rPr lang="en-US" dirty="0"/>
              <a:t>AUTO-CORRELATION AND SPECTOGRAM OF RESIDUALS (1,0,0)</a:t>
            </a:r>
          </a:p>
        </p:txBody>
      </p:sp>
      <p:pic>
        <p:nvPicPr>
          <p:cNvPr id="5" name="Content Placeholder 4">
            <a:extLst>
              <a:ext uri="{FF2B5EF4-FFF2-40B4-BE49-F238E27FC236}">
                <a16:creationId xmlns:a16="http://schemas.microsoft.com/office/drawing/2014/main" id="{5D542FD7-0C8D-B5DC-66B3-F20F5B422807}"/>
              </a:ext>
            </a:extLst>
          </p:cNvPr>
          <p:cNvPicPr>
            <a:picLocks noGrp="1" noChangeAspect="1"/>
          </p:cNvPicPr>
          <p:nvPr>
            <p:ph idx="1"/>
          </p:nvPr>
        </p:nvPicPr>
        <p:blipFill>
          <a:blip r:embed="rId2"/>
          <a:stretch>
            <a:fillRect/>
          </a:stretch>
        </p:blipFill>
        <p:spPr>
          <a:xfrm>
            <a:off x="770561" y="2735941"/>
            <a:ext cx="4509009" cy="3422821"/>
          </a:xfrm>
        </p:spPr>
      </p:pic>
      <p:pic>
        <p:nvPicPr>
          <p:cNvPr id="7" name="Picture 6">
            <a:extLst>
              <a:ext uri="{FF2B5EF4-FFF2-40B4-BE49-F238E27FC236}">
                <a16:creationId xmlns:a16="http://schemas.microsoft.com/office/drawing/2014/main" id="{896BC79C-EC52-E372-57FA-F485704BA91B}"/>
              </a:ext>
            </a:extLst>
          </p:cNvPr>
          <p:cNvPicPr>
            <a:picLocks noChangeAspect="1"/>
          </p:cNvPicPr>
          <p:nvPr/>
        </p:nvPicPr>
        <p:blipFill>
          <a:blip r:embed="rId3"/>
          <a:stretch>
            <a:fillRect/>
          </a:stretch>
        </p:blipFill>
        <p:spPr>
          <a:xfrm>
            <a:off x="5735721" y="2291415"/>
            <a:ext cx="5575587" cy="4311872"/>
          </a:xfrm>
          <a:prstGeom prst="rect">
            <a:avLst/>
          </a:prstGeom>
        </p:spPr>
      </p:pic>
      <p:sp>
        <p:nvSpPr>
          <p:cNvPr id="3" name="TextBox 2">
            <a:extLst>
              <a:ext uri="{FF2B5EF4-FFF2-40B4-BE49-F238E27FC236}">
                <a16:creationId xmlns:a16="http://schemas.microsoft.com/office/drawing/2014/main" id="{7BD54409-CEA6-B9A4-31EA-BCBBCE1FD0A0}"/>
              </a:ext>
            </a:extLst>
          </p:cNvPr>
          <p:cNvSpPr txBox="1"/>
          <p:nvPr/>
        </p:nvSpPr>
        <p:spPr>
          <a:xfrm>
            <a:off x="1175657" y="2030158"/>
            <a:ext cx="4321629" cy="369332"/>
          </a:xfrm>
          <a:prstGeom prst="rect">
            <a:avLst/>
          </a:prstGeom>
          <a:noFill/>
        </p:spPr>
        <p:txBody>
          <a:bodyPr wrap="square" rtlCol="0">
            <a:spAutoFit/>
          </a:bodyPr>
          <a:lstStyle/>
          <a:p>
            <a:r>
              <a:rPr lang="en-US" dirty="0"/>
              <a:t>ARMA(1,0) x SARMA(0)</a:t>
            </a:r>
          </a:p>
        </p:txBody>
      </p:sp>
    </p:spTree>
    <p:extLst>
      <p:ext uri="{BB962C8B-B14F-4D97-AF65-F5344CB8AC3E}">
        <p14:creationId xmlns:p14="http://schemas.microsoft.com/office/powerpoint/2010/main" val="83890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5BC3-7E8F-4963-94F9-E6A6C9ECF77F}"/>
              </a:ext>
            </a:extLst>
          </p:cNvPr>
          <p:cNvSpPr>
            <a:spLocks noGrp="1"/>
          </p:cNvSpPr>
          <p:nvPr>
            <p:ph type="title"/>
          </p:nvPr>
        </p:nvSpPr>
        <p:spPr>
          <a:xfrm>
            <a:off x="488948" y="334144"/>
            <a:ext cx="9983109" cy="1875655"/>
          </a:xfrm>
        </p:spPr>
        <p:txBody>
          <a:bodyPr>
            <a:normAutofit fontScale="90000"/>
          </a:bodyPr>
          <a:lstStyle/>
          <a:p>
            <a:r>
              <a:rPr lang="en-US" dirty="0"/>
              <a:t>AUTO-CORRELATION AND SPECTOGRAM OF RESIDUALS (3,0,4)(0,0,0,63)</a:t>
            </a:r>
          </a:p>
        </p:txBody>
      </p:sp>
      <p:pic>
        <p:nvPicPr>
          <p:cNvPr id="5" name="Content Placeholder 4">
            <a:extLst>
              <a:ext uri="{FF2B5EF4-FFF2-40B4-BE49-F238E27FC236}">
                <a16:creationId xmlns:a16="http://schemas.microsoft.com/office/drawing/2014/main" id="{E5CDFBBF-468E-A5D4-4102-2017349BEA74}"/>
              </a:ext>
            </a:extLst>
          </p:cNvPr>
          <p:cNvPicPr>
            <a:picLocks noGrp="1" noChangeAspect="1"/>
          </p:cNvPicPr>
          <p:nvPr>
            <p:ph idx="1"/>
          </p:nvPr>
        </p:nvPicPr>
        <p:blipFill>
          <a:blip r:embed="rId2"/>
          <a:stretch>
            <a:fillRect/>
          </a:stretch>
        </p:blipFill>
        <p:spPr>
          <a:xfrm>
            <a:off x="7021063" y="2612880"/>
            <a:ext cx="4151532" cy="3187700"/>
          </a:xfrm>
        </p:spPr>
      </p:pic>
      <p:pic>
        <p:nvPicPr>
          <p:cNvPr id="7" name="Picture 6">
            <a:extLst>
              <a:ext uri="{FF2B5EF4-FFF2-40B4-BE49-F238E27FC236}">
                <a16:creationId xmlns:a16="http://schemas.microsoft.com/office/drawing/2014/main" id="{AD5DEC4A-C86D-6B15-0C1A-40555E02C4AB}"/>
              </a:ext>
            </a:extLst>
          </p:cNvPr>
          <p:cNvPicPr>
            <a:picLocks noChangeAspect="1"/>
          </p:cNvPicPr>
          <p:nvPr/>
        </p:nvPicPr>
        <p:blipFill>
          <a:blip r:embed="rId3"/>
          <a:stretch>
            <a:fillRect/>
          </a:stretch>
        </p:blipFill>
        <p:spPr>
          <a:xfrm>
            <a:off x="697090" y="2258353"/>
            <a:ext cx="5039681" cy="3845917"/>
          </a:xfrm>
          <a:prstGeom prst="rect">
            <a:avLst/>
          </a:prstGeom>
        </p:spPr>
      </p:pic>
      <p:sp>
        <p:nvSpPr>
          <p:cNvPr id="3" name="TextBox 2">
            <a:extLst>
              <a:ext uri="{FF2B5EF4-FFF2-40B4-BE49-F238E27FC236}">
                <a16:creationId xmlns:a16="http://schemas.microsoft.com/office/drawing/2014/main" id="{07AF159F-E729-5DFF-D58A-108CE93D7D43}"/>
              </a:ext>
            </a:extLst>
          </p:cNvPr>
          <p:cNvSpPr txBox="1"/>
          <p:nvPr/>
        </p:nvSpPr>
        <p:spPr>
          <a:xfrm>
            <a:off x="1567543" y="1850571"/>
            <a:ext cx="3897086" cy="646331"/>
          </a:xfrm>
          <a:prstGeom prst="rect">
            <a:avLst/>
          </a:prstGeom>
          <a:noFill/>
        </p:spPr>
        <p:txBody>
          <a:bodyPr wrap="square" rtlCol="0">
            <a:spAutoFit/>
          </a:bodyPr>
          <a:lstStyle/>
          <a:p>
            <a:r>
              <a:rPr lang="en-US" dirty="0"/>
              <a:t>ARMA(3,4) x SARMA(0,0)(63)</a:t>
            </a:r>
          </a:p>
          <a:p>
            <a:endParaRPr lang="en-US" dirty="0"/>
          </a:p>
        </p:txBody>
      </p:sp>
    </p:spTree>
    <p:extLst>
      <p:ext uri="{BB962C8B-B14F-4D97-AF65-F5344CB8AC3E}">
        <p14:creationId xmlns:p14="http://schemas.microsoft.com/office/powerpoint/2010/main" val="206991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0476-548A-D4EE-BE0F-84CF64A9ED0A}"/>
              </a:ext>
            </a:extLst>
          </p:cNvPr>
          <p:cNvSpPr>
            <a:spLocks noGrp="1"/>
          </p:cNvSpPr>
          <p:nvPr>
            <p:ph type="title"/>
          </p:nvPr>
        </p:nvSpPr>
        <p:spPr/>
        <p:txBody>
          <a:bodyPr>
            <a:normAutofit fontScale="90000"/>
          </a:bodyPr>
          <a:lstStyle/>
          <a:p>
            <a:r>
              <a:rPr lang="en-US" dirty="0"/>
              <a:t>DATASET DESCRIPTION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6569DF98-E667-B99B-FD24-9D43F68A14E0}"/>
              </a:ext>
            </a:extLst>
          </p:cNvPr>
          <p:cNvSpPr>
            <a:spLocks noGrp="1"/>
          </p:cNvSpPr>
          <p:nvPr>
            <p:ph idx="1"/>
          </p:nvPr>
        </p:nvSpPr>
        <p:spPr>
          <a:xfrm>
            <a:off x="565149" y="2691637"/>
            <a:ext cx="10810421" cy="3981305"/>
          </a:xfrm>
        </p:spPr>
        <p:txBody>
          <a:bodyPr/>
          <a:lstStyle/>
          <a:p>
            <a:r>
              <a:rPr lang="en-US" dirty="0" err="1"/>
              <a:t>Fama</a:t>
            </a:r>
            <a:r>
              <a:rPr lang="en-US" dirty="0"/>
              <a:t> French is based on factor models, where investors pick stocks and rebalance portfolio based on some intrinsic qualities about the company. </a:t>
            </a:r>
          </a:p>
          <a:p>
            <a:r>
              <a:rPr lang="en-US" dirty="0"/>
              <a:t>If you want to make a burger, either you can specify the ingredients that you want to use or you can specify the nutrients. Drawing analogy to the stock market, either you can pick technology stocks, utilities companies or other kind of sector-related stocks. This corresponds to specifying ingredients for the burger</a:t>
            </a:r>
          </a:p>
          <a:p>
            <a:r>
              <a:rPr lang="en-US" dirty="0"/>
              <a:t>But if you go by specifying ingredients like plant-based protein burger, you can go for intrinsic qualities like ESG investing, female CEO etc.</a:t>
            </a:r>
          </a:p>
        </p:txBody>
      </p:sp>
    </p:spTree>
    <p:extLst>
      <p:ext uri="{BB962C8B-B14F-4D97-AF65-F5344CB8AC3E}">
        <p14:creationId xmlns:p14="http://schemas.microsoft.com/office/powerpoint/2010/main" val="2929171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D45A-15F7-34CE-21D8-9481089CEBC2}"/>
              </a:ext>
            </a:extLst>
          </p:cNvPr>
          <p:cNvSpPr>
            <a:spLocks noGrp="1"/>
          </p:cNvSpPr>
          <p:nvPr>
            <p:ph type="title"/>
          </p:nvPr>
        </p:nvSpPr>
        <p:spPr>
          <a:xfrm>
            <a:off x="467177" y="195995"/>
            <a:ext cx="10821308" cy="1799736"/>
          </a:xfrm>
        </p:spPr>
        <p:txBody>
          <a:bodyPr>
            <a:normAutofit fontScale="90000"/>
          </a:bodyPr>
          <a:lstStyle/>
          <a:p>
            <a:r>
              <a:rPr lang="en-US" dirty="0"/>
              <a:t>AUTO-CORRELATION AND SPECTOGRAM OF RESIDUALS (5,3,4)</a:t>
            </a:r>
            <a:br>
              <a:rPr lang="en-US" dirty="0"/>
            </a:br>
            <a:r>
              <a:rPr lang="en-US" dirty="0"/>
              <a:t>ARMA(5,3,4) x SARMA(0)</a:t>
            </a:r>
            <a:br>
              <a:rPr lang="en-US" dirty="0"/>
            </a:br>
            <a:endParaRPr lang="en-US" dirty="0"/>
          </a:p>
        </p:txBody>
      </p:sp>
      <p:pic>
        <p:nvPicPr>
          <p:cNvPr id="5" name="Content Placeholder 4">
            <a:extLst>
              <a:ext uri="{FF2B5EF4-FFF2-40B4-BE49-F238E27FC236}">
                <a16:creationId xmlns:a16="http://schemas.microsoft.com/office/drawing/2014/main" id="{AC673D68-7936-44B6-EC2A-E9D1CA075CAE}"/>
              </a:ext>
            </a:extLst>
          </p:cNvPr>
          <p:cNvPicPr>
            <a:picLocks noGrp="1" noChangeAspect="1"/>
          </p:cNvPicPr>
          <p:nvPr>
            <p:ph idx="1"/>
          </p:nvPr>
        </p:nvPicPr>
        <p:blipFill>
          <a:blip r:embed="rId2"/>
          <a:stretch>
            <a:fillRect/>
          </a:stretch>
        </p:blipFill>
        <p:spPr>
          <a:xfrm>
            <a:off x="565149" y="2779485"/>
            <a:ext cx="4127851" cy="3187700"/>
          </a:xfrm>
        </p:spPr>
      </p:pic>
      <p:pic>
        <p:nvPicPr>
          <p:cNvPr id="7" name="Picture 6">
            <a:extLst>
              <a:ext uri="{FF2B5EF4-FFF2-40B4-BE49-F238E27FC236}">
                <a16:creationId xmlns:a16="http://schemas.microsoft.com/office/drawing/2014/main" id="{2B21BEBC-C0CD-017E-990F-2385990E9B08}"/>
              </a:ext>
            </a:extLst>
          </p:cNvPr>
          <p:cNvPicPr>
            <a:picLocks noChangeAspect="1"/>
          </p:cNvPicPr>
          <p:nvPr/>
        </p:nvPicPr>
        <p:blipFill>
          <a:blip r:embed="rId3"/>
          <a:stretch>
            <a:fillRect/>
          </a:stretch>
        </p:blipFill>
        <p:spPr>
          <a:xfrm>
            <a:off x="6188821" y="1995731"/>
            <a:ext cx="5696243" cy="4330923"/>
          </a:xfrm>
          <a:prstGeom prst="rect">
            <a:avLst/>
          </a:prstGeom>
        </p:spPr>
      </p:pic>
    </p:spTree>
    <p:extLst>
      <p:ext uri="{BB962C8B-B14F-4D97-AF65-F5344CB8AC3E}">
        <p14:creationId xmlns:p14="http://schemas.microsoft.com/office/powerpoint/2010/main" val="3505281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EB187-507B-7EFA-01FF-590E7F48E195}"/>
              </a:ext>
            </a:extLst>
          </p:cNvPr>
          <p:cNvSpPr>
            <a:spLocks noGrp="1"/>
          </p:cNvSpPr>
          <p:nvPr>
            <p:ph type="title"/>
          </p:nvPr>
        </p:nvSpPr>
        <p:spPr/>
        <p:txBody>
          <a:bodyPr/>
          <a:lstStyle/>
          <a:p>
            <a:r>
              <a:rPr lang="en-US" dirty="0"/>
              <a:t>WANDB RUN</a:t>
            </a:r>
          </a:p>
        </p:txBody>
      </p:sp>
      <p:sp>
        <p:nvSpPr>
          <p:cNvPr id="3" name="Content Placeholder 2">
            <a:extLst>
              <a:ext uri="{FF2B5EF4-FFF2-40B4-BE49-F238E27FC236}">
                <a16:creationId xmlns:a16="http://schemas.microsoft.com/office/drawing/2014/main" id="{3C32F903-3689-A31F-32C6-C26736C7280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FEBE0D2-FF39-3648-F760-2963B543AD8F}"/>
              </a:ext>
            </a:extLst>
          </p:cNvPr>
          <p:cNvPicPr>
            <a:picLocks noChangeAspect="1"/>
          </p:cNvPicPr>
          <p:nvPr/>
        </p:nvPicPr>
        <p:blipFill>
          <a:blip r:embed="rId2"/>
          <a:stretch>
            <a:fillRect/>
          </a:stretch>
        </p:blipFill>
        <p:spPr>
          <a:xfrm>
            <a:off x="1263429" y="2206199"/>
            <a:ext cx="8598342" cy="4159464"/>
          </a:xfrm>
          <a:prstGeom prst="rect">
            <a:avLst/>
          </a:prstGeom>
        </p:spPr>
      </p:pic>
    </p:spTree>
    <p:extLst>
      <p:ext uri="{BB962C8B-B14F-4D97-AF65-F5344CB8AC3E}">
        <p14:creationId xmlns:p14="http://schemas.microsoft.com/office/powerpoint/2010/main" val="2009631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1D444-EC74-C28E-074B-FB335008ED31}"/>
              </a:ext>
            </a:extLst>
          </p:cNvPr>
          <p:cNvSpPr>
            <a:spLocks noGrp="1"/>
          </p:cNvSpPr>
          <p:nvPr>
            <p:ph type="title"/>
          </p:nvPr>
        </p:nvSpPr>
        <p:spPr>
          <a:xfrm>
            <a:off x="87089" y="373386"/>
            <a:ext cx="11114768" cy="1853992"/>
          </a:xfrm>
        </p:spPr>
        <p:txBody>
          <a:bodyPr>
            <a:normAutofit fontScale="90000"/>
          </a:bodyPr>
          <a:lstStyle/>
          <a:p>
            <a:r>
              <a:rPr lang="en-US" dirty="0"/>
              <a:t>The Coefficients of the Model are (NOTICE THAT WEIGHTS OF HML, MARKET AND CMW ARE THE HIGHEST)</a:t>
            </a:r>
          </a:p>
        </p:txBody>
      </p:sp>
      <p:sp>
        <p:nvSpPr>
          <p:cNvPr id="3" name="Content Placeholder 2">
            <a:extLst>
              <a:ext uri="{FF2B5EF4-FFF2-40B4-BE49-F238E27FC236}">
                <a16:creationId xmlns:a16="http://schemas.microsoft.com/office/drawing/2014/main" id="{FC99267B-7B6A-CFF9-4324-E0F4F9667E08}"/>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2EE9D770-D106-41F5-2273-04834E016515}"/>
              </a:ext>
            </a:extLst>
          </p:cNvPr>
          <p:cNvPicPr>
            <a:picLocks noChangeAspect="1"/>
          </p:cNvPicPr>
          <p:nvPr/>
        </p:nvPicPr>
        <p:blipFill>
          <a:blip r:embed="rId2"/>
          <a:stretch>
            <a:fillRect/>
          </a:stretch>
        </p:blipFill>
        <p:spPr>
          <a:xfrm>
            <a:off x="87089" y="2293481"/>
            <a:ext cx="9892256" cy="4150267"/>
          </a:xfrm>
          <a:prstGeom prst="rect">
            <a:avLst/>
          </a:prstGeom>
        </p:spPr>
      </p:pic>
      <p:sp>
        <p:nvSpPr>
          <p:cNvPr id="11" name="TextBox 10">
            <a:extLst>
              <a:ext uri="{FF2B5EF4-FFF2-40B4-BE49-F238E27FC236}">
                <a16:creationId xmlns:a16="http://schemas.microsoft.com/office/drawing/2014/main" id="{18CD0B7D-2E75-B629-3584-29EBCAEE5B8C}"/>
              </a:ext>
            </a:extLst>
          </p:cNvPr>
          <p:cNvSpPr txBox="1"/>
          <p:nvPr/>
        </p:nvSpPr>
        <p:spPr>
          <a:xfrm flipH="1">
            <a:off x="7350033" y="2293481"/>
            <a:ext cx="2185853" cy="369332"/>
          </a:xfrm>
          <a:prstGeom prst="rect">
            <a:avLst/>
          </a:prstGeom>
          <a:noFill/>
        </p:spPr>
        <p:txBody>
          <a:bodyPr wrap="square" rtlCol="0">
            <a:spAutoFit/>
          </a:bodyPr>
          <a:lstStyle/>
          <a:p>
            <a:r>
              <a:rPr lang="en-US" dirty="0"/>
              <a:t>MARKET RETURN</a:t>
            </a:r>
          </a:p>
        </p:txBody>
      </p:sp>
      <p:sp>
        <p:nvSpPr>
          <p:cNvPr id="12" name="TextBox 11">
            <a:extLst>
              <a:ext uri="{FF2B5EF4-FFF2-40B4-BE49-F238E27FC236}">
                <a16:creationId xmlns:a16="http://schemas.microsoft.com/office/drawing/2014/main" id="{FA9E8803-54B1-20D4-44B9-352E7FE3FBF8}"/>
              </a:ext>
            </a:extLst>
          </p:cNvPr>
          <p:cNvSpPr txBox="1"/>
          <p:nvPr/>
        </p:nvSpPr>
        <p:spPr>
          <a:xfrm flipH="1">
            <a:off x="7502433" y="3545339"/>
            <a:ext cx="2185853" cy="369332"/>
          </a:xfrm>
          <a:prstGeom prst="rect">
            <a:avLst/>
          </a:prstGeom>
          <a:noFill/>
        </p:spPr>
        <p:txBody>
          <a:bodyPr wrap="square" rtlCol="0">
            <a:spAutoFit/>
          </a:bodyPr>
          <a:lstStyle/>
          <a:p>
            <a:r>
              <a:rPr lang="en-US" dirty="0"/>
              <a:t>HML</a:t>
            </a:r>
          </a:p>
        </p:txBody>
      </p:sp>
      <p:sp>
        <p:nvSpPr>
          <p:cNvPr id="13" name="TextBox 12">
            <a:extLst>
              <a:ext uri="{FF2B5EF4-FFF2-40B4-BE49-F238E27FC236}">
                <a16:creationId xmlns:a16="http://schemas.microsoft.com/office/drawing/2014/main" id="{C5CCC608-BB30-90D8-C119-517F717263B3}"/>
              </a:ext>
            </a:extLst>
          </p:cNvPr>
          <p:cNvSpPr txBox="1"/>
          <p:nvPr/>
        </p:nvSpPr>
        <p:spPr>
          <a:xfrm flipH="1">
            <a:off x="7578632" y="2990167"/>
            <a:ext cx="2185853" cy="369332"/>
          </a:xfrm>
          <a:prstGeom prst="rect">
            <a:avLst/>
          </a:prstGeom>
          <a:noFill/>
        </p:spPr>
        <p:txBody>
          <a:bodyPr wrap="square" rtlCol="0">
            <a:spAutoFit/>
          </a:bodyPr>
          <a:lstStyle/>
          <a:p>
            <a:r>
              <a:rPr lang="en-US" dirty="0"/>
              <a:t>SMB</a:t>
            </a:r>
          </a:p>
        </p:txBody>
      </p:sp>
      <p:sp>
        <p:nvSpPr>
          <p:cNvPr id="14" name="TextBox 13">
            <a:extLst>
              <a:ext uri="{FF2B5EF4-FFF2-40B4-BE49-F238E27FC236}">
                <a16:creationId xmlns:a16="http://schemas.microsoft.com/office/drawing/2014/main" id="{C7FD6564-227C-3642-A5AB-79C9798806D2}"/>
              </a:ext>
            </a:extLst>
          </p:cNvPr>
          <p:cNvSpPr txBox="1"/>
          <p:nvPr/>
        </p:nvSpPr>
        <p:spPr>
          <a:xfrm flipH="1">
            <a:off x="7654833" y="4122288"/>
            <a:ext cx="2185853" cy="369332"/>
          </a:xfrm>
          <a:prstGeom prst="rect">
            <a:avLst/>
          </a:prstGeom>
          <a:noFill/>
        </p:spPr>
        <p:txBody>
          <a:bodyPr wrap="square" rtlCol="0">
            <a:spAutoFit/>
          </a:bodyPr>
          <a:lstStyle/>
          <a:p>
            <a:r>
              <a:rPr lang="en-US" dirty="0"/>
              <a:t>RMW</a:t>
            </a:r>
          </a:p>
        </p:txBody>
      </p:sp>
      <p:sp>
        <p:nvSpPr>
          <p:cNvPr id="15" name="TextBox 14">
            <a:extLst>
              <a:ext uri="{FF2B5EF4-FFF2-40B4-BE49-F238E27FC236}">
                <a16:creationId xmlns:a16="http://schemas.microsoft.com/office/drawing/2014/main" id="{688694E3-C742-184C-E2FC-3690B292F387}"/>
              </a:ext>
            </a:extLst>
          </p:cNvPr>
          <p:cNvSpPr txBox="1"/>
          <p:nvPr/>
        </p:nvSpPr>
        <p:spPr>
          <a:xfrm flipH="1">
            <a:off x="7654833" y="4633911"/>
            <a:ext cx="2185853" cy="369332"/>
          </a:xfrm>
          <a:prstGeom prst="rect">
            <a:avLst/>
          </a:prstGeom>
          <a:noFill/>
        </p:spPr>
        <p:txBody>
          <a:bodyPr wrap="square" rtlCol="0">
            <a:spAutoFit/>
          </a:bodyPr>
          <a:lstStyle/>
          <a:p>
            <a:r>
              <a:rPr lang="en-US" dirty="0"/>
              <a:t>CMW</a:t>
            </a:r>
          </a:p>
        </p:txBody>
      </p:sp>
      <p:sp>
        <p:nvSpPr>
          <p:cNvPr id="16" name="TextBox 15">
            <a:extLst>
              <a:ext uri="{FF2B5EF4-FFF2-40B4-BE49-F238E27FC236}">
                <a16:creationId xmlns:a16="http://schemas.microsoft.com/office/drawing/2014/main" id="{A3537727-3B7E-2FFE-BF3F-788F05CC751A}"/>
              </a:ext>
            </a:extLst>
          </p:cNvPr>
          <p:cNvSpPr txBox="1"/>
          <p:nvPr/>
        </p:nvSpPr>
        <p:spPr>
          <a:xfrm flipH="1">
            <a:off x="7654833" y="5199970"/>
            <a:ext cx="2185853" cy="369332"/>
          </a:xfrm>
          <a:prstGeom prst="rect">
            <a:avLst/>
          </a:prstGeom>
          <a:noFill/>
        </p:spPr>
        <p:txBody>
          <a:bodyPr wrap="square" rtlCol="0">
            <a:spAutoFit/>
          </a:bodyPr>
          <a:lstStyle/>
          <a:p>
            <a:r>
              <a:rPr lang="en-US" dirty="0"/>
              <a:t>AR_1</a:t>
            </a:r>
          </a:p>
        </p:txBody>
      </p:sp>
      <p:sp>
        <p:nvSpPr>
          <p:cNvPr id="17" name="TextBox 16">
            <a:extLst>
              <a:ext uri="{FF2B5EF4-FFF2-40B4-BE49-F238E27FC236}">
                <a16:creationId xmlns:a16="http://schemas.microsoft.com/office/drawing/2014/main" id="{A6ABBAA3-80A6-A1DE-B0A8-514F04346074}"/>
              </a:ext>
            </a:extLst>
          </p:cNvPr>
          <p:cNvSpPr txBox="1"/>
          <p:nvPr/>
        </p:nvSpPr>
        <p:spPr>
          <a:xfrm flipH="1">
            <a:off x="7654833" y="5776911"/>
            <a:ext cx="2185853" cy="369332"/>
          </a:xfrm>
          <a:prstGeom prst="rect">
            <a:avLst/>
          </a:prstGeom>
          <a:noFill/>
        </p:spPr>
        <p:txBody>
          <a:bodyPr wrap="square" rtlCol="0">
            <a:spAutoFit/>
          </a:bodyPr>
          <a:lstStyle/>
          <a:p>
            <a:r>
              <a:rPr lang="en-US" dirty="0"/>
              <a:t>INTERCEPT</a:t>
            </a:r>
          </a:p>
        </p:txBody>
      </p:sp>
    </p:spTree>
    <p:extLst>
      <p:ext uri="{BB962C8B-B14F-4D97-AF65-F5344CB8AC3E}">
        <p14:creationId xmlns:p14="http://schemas.microsoft.com/office/powerpoint/2010/main" val="2838752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0AA2-7F2F-D408-B9B6-D9BEEB00D74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AA50DAC-7188-D264-74F0-35773F2F4DC4}"/>
              </a:ext>
            </a:extLst>
          </p:cNvPr>
          <p:cNvSpPr>
            <a:spLocks noGrp="1"/>
          </p:cNvSpPr>
          <p:nvPr>
            <p:ph idx="1"/>
          </p:nvPr>
        </p:nvSpPr>
        <p:spPr>
          <a:xfrm>
            <a:off x="565150" y="2691638"/>
            <a:ext cx="11104336" cy="3188586"/>
          </a:xfrm>
        </p:spPr>
        <p:txBody>
          <a:bodyPr/>
          <a:lstStyle/>
          <a:p>
            <a:r>
              <a:rPr lang="en-US" dirty="0"/>
              <a:t>So the Model (1,0,0), with AR(1) process, was the best model from extensive model search. </a:t>
            </a:r>
          </a:p>
          <a:p>
            <a:r>
              <a:rPr lang="en-US" dirty="0"/>
              <a:t>And for our hypothesis, if we check the coefficients for the model, we will see that the coefficients for HML and CMA are the highest after the market portfolio</a:t>
            </a:r>
          </a:p>
          <a:p>
            <a:r>
              <a:rPr lang="en-US" dirty="0"/>
              <a:t>This signifies that the returns of Warren Buffet portfolio is more aligned with value and conservative investing. We have statistically significant results to conclude the style of </a:t>
            </a:r>
            <a:r>
              <a:rPr lang="en-US"/>
              <a:t>Warren Buffet.</a:t>
            </a:r>
            <a:endParaRPr lang="en-US" dirty="0"/>
          </a:p>
          <a:p>
            <a:endParaRPr lang="en-US" dirty="0"/>
          </a:p>
        </p:txBody>
      </p:sp>
    </p:spTree>
    <p:extLst>
      <p:ext uri="{BB962C8B-B14F-4D97-AF65-F5344CB8AC3E}">
        <p14:creationId xmlns:p14="http://schemas.microsoft.com/office/powerpoint/2010/main" val="2063111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1C70-184D-760D-A3B7-66C2CAE21651}"/>
              </a:ext>
            </a:extLst>
          </p:cNvPr>
          <p:cNvSpPr>
            <a:spLocks noGrp="1"/>
          </p:cNvSpPr>
          <p:nvPr>
            <p:ph type="title"/>
          </p:nvPr>
        </p:nvSpPr>
        <p:spPr/>
        <p:txBody>
          <a:bodyPr/>
          <a:lstStyle/>
          <a:p>
            <a:r>
              <a:rPr lang="en-US" dirty="0"/>
              <a:t>DATASET VARIABLES</a:t>
            </a:r>
          </a:p>
        </p:txBody>
      </p:sp>
      <p:sp>
        <p:nvSpPr>
          <p:cNvPr id="3" name="Content Placeholder 2">
            <a:extLst>
              <a:ext uri="{FF2B5EF4-FFF2-40B4-BE49-F238E27FC236}">
                <a16:creationId xmlns:a16="http://schemas.microsoft.com/office/drawing/2014/main" id="{E204E2A9-7FD3-2E5A-F2B4-85E6802D3122}"/>
              </a:ext>
            </a:extLst>
          </p:cNvPr>
          <p:cNvSpPr>
            <a:spLocks noGrp="1"/>
          </p:cNvSpPr>
          <p:nvPr>
            <p:ph idx="1"/>
          </p:nvPr>
        </p:nvSpPr>
        <p:spPr>
          <a:xfrm>
            <a:off x="565149" y="2035629"/>
            <a:ext cx="10886621" cy="4659085"/>
          </a:xfrm>
        </p:spPr>
        <p:txBody>
          <a:bodyPr>
            <a:normAutofit fontScale="92500" lnSpcReduction="20000"/>
          </a:bodyPr>
          <a:lstStyle/>
          <a:p>
            <a:r>
              <a:rPr lang="en-US" dirty="0"/>
              <a:t>The common factor models that we generally use are</a:t>
            </a:r>
          </a:p>
          <a:p>
            <a:r>
              <a:rPr lang="en-US" b="0" dirty="0">
                <a:effectLst/>
                <a:latin typeface="Consolas" panose="020B0609020204030204" pitchFamily="49" charset="0"/>
              </a:rPr>
              <a:t>SMB (Small Minus Big) is the average return on the nine small stock portfolios minus the average return on the nine big stock portfolios</a:t>
            </a:r>
          </a:p>
          <a:p>
            <a:r>
              <a:rPr lang="en-US" b="0" dirty="0">
                <a:effectLst/>
                <a:latin typeface="Consolas" panose="020B0609020204030204" pitchFamily="49" charset="0"/>
              </a:rPr>
              <a:t>  HML (High Minus Low) is the average return on the two value portfolios minus the average return on the two growth portfolios,</a:t>
            </a:r>
          </a:p>
          <a:p>
            <a:r>
              <a:rPr lang="en-US" b="0" dirty="0">
                <a:effectLst/>
                <a:latin typeface="Consolas" panose="020B0609020204030204" pitchFamily="49" charset="0"/>
              </a:rPr>
              <a:t>  RMW (Robust Minus Weak) is the average return on the two robust operating profitability portfolios minus the average return on the two weak operating profitability portfolios,</a:t>
            </a:r>
          </a:p>
          <a:p>
            <a:r>
              <a:rPr lang="en-US" b="0" dirty="0">
                <a:effectLst/>
                <a:latin typeface="Consolas" panose="020B0609020204030204" pitchFamily="49" charset="0"/>
              </a:rPr>
              <a:t> CMA (Conservative Minus Aggressive) is the average return on the two conservative investment portfolios minus the average return on the two aggressive investment portfolios,</a:t>
            </a:r>
          </a:p>
          <a:p>
            <a:r>
              <a:rPr lang="en-US" b="0" dirty="0">
                <a:effectLst/>
                <a:latin typeface="Consolas" panose="020B0609020204030204" pitchFamily="49" charset="0"/>
              </a:rPr>
              <a:t> Mkt (Market Return): Return for a broad market index like S&amp;P500</a:t>
            </a:r>
          </a:p>
          <a:p>
            <a:r>
              <a:rPr lang="en-US" b="0" dirty="0">
                <a:effectLst/>
                <a:latin typeface="Consolas" panose="020B0609020204030204" pitchFamily="49" charset="0"/>
              </a:rPr>
              <a:t> Rf is the risk-free rate like treasury bill rate.</a:t>
            </a:r>
          </a:p>
          <a:p>
            <a:pPr lvl="1"/>
            <a:endParaRPr lang="en-US" dirty="0"/>
          </a:p>
        </p:txBody>
      </p:sp>
    </p:spTree>
    <p:extLst>
      <p:ext uri="{BB962C8B-B14F-4D97-AF65-F5344CB8AC3E}">
        <p14:creationId xmlns:p14="http://schemas.microsoft.com/office/powerpoint/2010/main" val="2196915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FE0-71FA-21E4-741B-A73673FFF99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06AAFBD-7A5F-ADD0-883D-A2CA7CCDA4D7}"/>
              </a:ext>
            </a:extLst>
          </p:cNvPr>
          <p:cNvSpPr>
            <a:spLocks noGrp="1"/>
          </p:cNvSpPr>
          <p:nvPr>
            <p:ph idx="1"/>
          </p:nvPr>
        </p:nvSpPr>
        <p:spPr>
          <a:xfrm>
            <a:off x="565149" y="2691637"/>
            <a:ext cx="10755993" cy="3905105"/>
          </a:xfrm>
        </p:spPr>
        <p:txBody>
          <a:bodyPr/>
          <a:lstStyle/>
          <a:p>
            <a:r>
              <a:rPr lang="en-US" dirty="0"/>
              <a:t>Prompt to </a:t>
            </a:r>
            <a:r>
              <a:rPr lang="en-US" dirty="0" err="1"/>
              <a:t>Midjourney</a:t>
            </a:r>
            <a:r>
              <a:rPr lang="en-US" dirty="0"/>
              <a:t> V for Warren Buffet</a:t>
            </a:r>
          </a:p>
          <a:p>
            <a:pPr lvl="1"/>
            <a:r>
              <a:rPr lang="en-US" i="1" dirty="0"/>
              <a:t>Warren Buffet showing off his money and mocking other investors being the richest investor of all time.</a:t>
            </a:r>
          </a:p>
          <a:p>
            <a:pPr lvl="1"/>
            <a:endParaRPr lang="en-US" i="1" dirty="0"/>
          </a:p>
          <a:p>
            <a:pPr marL="457200" lvl="1" indent="0">
              <a:buNone/>
            </a:pPr>
            <a:endParaRPr lang="en-US" i="1" dirty="0"/>
          </a:p>
        </p:txBody>
      </p:sp>
    </p:spTree>
    <p:extLst>
      <p:ext uri="{BB962C8B-B14F-4D97-AF65-F5344CB8AC3E}">
        <p14:creationId xmlns:p14="http://schemas.microsoft.com/office/powerpoint/2010/main" val="371840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19C5-428D-9D67-4B23-6E3E3D8459E4}"/>
              </a:ext>
            </a:extLst>
          </p:cNvPr>
          <p:cNvSpPr>
            <a:spLocks noGrp="1"/>
          </p:cNvSpPr>
          <p:nvPr>
            <p:ph type="title"/>
          </p:nvPr>
        </p:nvSpPr>
        <p:spPr/>
        <p:txBody>
          <a:bodyPr/>
          <a:lstStyle/>
          <a:p>
            <a:endParaRPr lang="en-US"/>
          </a:p>
        </p:txBody>
      </p:sp>
      <p:pic>
        <p:nvPicPr>
          <p:cNvPr id="5" name="Content Placeholder 4" descr="A person wearing a suit and tie&#10;&#10;Description automatically generated with medium confidence">
            <a:extLst>
              <a:ext uri="{FF2B5EF4-FFF2-40B4-BE49-F238E27FC236}">
                <a16:creationId xmlns:a16="http://schemas.microsoft.com/office/drawing/2014/main" id="{5539AE99-72B9-1FE9-A71F-825D72F52A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7119" y="3429000"/>
            <a:ext cx="3187700" cy="3187700"/>
          </a:xfrm>
        </p:spPr>
      </p:pic>
      <p:pic>
        <p:nvPicPr>
          <p:cNvPr id="7" name="Picture 6" descr="A person holding money&#10;&#10;Description automatically generated with medium confidence">
            <a:extLst>
              <a:ext uri="{FF2B5EF4-FFF2-40B4-BE49-F238E27FC236}">
                <a16:creationId xmlns:a16="http://schemas.microsoft.com/office/drawing/2014/main" id="{310FCD84-385B-0C8B-23ED-BE1EEE3E6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300" y="3670300"/>
            <a:ext cx="3187700" cy="3187700"/>
          </a:xfrm>
          <a:prstGeom prst="rect">
            <a:avLst/>
          </a:prstGeom>
        </p:spPr>
      </p:pic>
      <p:pic>
        <p:nvPicPr>
          <p:cNvPr id="9" name="Picture 8" descr="A picture containing text, person&#10;&#10;Description automatically generated">
            <a:extLst>
              <a:ext uri="{FF2B5EF4-FFF2-40B4-BE49-F238E27FC236}">
                <a16:creationId xmlns:a16="http://schemas.microsoft.com/office/drawing/2014/main" id="{8204415C-BA04-EC76-9C15-99F46EA5A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5348" y="136097"/>
            <a:ext cx="3067323" cy="3067323"/>
          </a:xfrm>
          <a:prstGeom prst="rect">
            <a:avLst/>
          </a:prstGeom>
        </p:spPr>
      </p:pic>
      <p:pic>
        <p:nvPicPr>
          <p:cNvPr id="11" name="Picture 10" descr="A picture containing sky, outdoor, person, person&#10;&#10;Description automatically generated">
            <a:extLst>
              <a:ext uri="{FF2B5EF4-FFF2-40B4-BE49-F238E27FC236}">
                <a16:creationId xmlns:a16="http://schemas.microsoft.com/office/drawing/2014/main" id="{FBEE62AC-2E69-8A67-EE74-28AF2215E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63" y="3101870"/>
            <a:ext cx="3336852" cy="3336852"/>
          </a:xfrm>
          <a:prstGeom prst="rect">
            <a:avLst/>
          </a:prstGeom>
        </p:spPr>
      </p:pic>
      <p:pic>
        <p:nvPicPr>
          <p:cNvPr id="13" name="Picture 12" descr="A person in a suit and tie sitting at a table with money&#10;&#10;Description automatically generated with low confidence">
            <a:extLst>
              <a:ext uri="{FF2B5EF4-FFF2-40B4-BE49-F238E27FC236}">
                <a16:creationId xmlns:a16="http://schemas.microsoft.com/office/drawing/2014/main" id="{A77CE89A-8C2B-2546-F4F0-6F1F90315E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40" y="37965"/>
            <a:ext cx="2881317" cy="2881317"/>
          </a:xfrm>
          <a:prstGeom prst="rect">
            <a:avLst/>
          </a:prstGeom>
        </p:spPr>
      </p:pic>
      <p:pic>
        <p:nvPicPr>
          <p:cNvPr id="15" name="Picture 14" descr="A picture containing person">
            <a:extLst>
              <a:ext uri="{FF2B5EF4-FFF2-40B4-BE49-F238E27FC236}">
                <a16:creationId xmlns:a16="http://schemas.microsoft.com/office/drawing/2014/main" id="{D0118AF1-87BD-12E1-9ADB-4AC0A230DB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5141" y="0"/>
            <a:ext cx="3556019" cy="3556019"/>
          </a:xfrm>
          <a:prstGeom prst="rect">
            <a:avLst/>
          </a:prstGeom>
        </p:spPr>
      </p:pic>
    </p:spTree>
    <p:extLst>
      <p:ext uri="{BB962C8B-B14F-4D97-AF65-F5344CB8AC3E}">
        <p14:creationId xmlns:p14="http://schemas.microsoft.com/office/powerpoint/2010/main" val="324552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A420-5D23-BACA-EEB7-2FB15073DBFF}"/>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22DB131B-E4A7-54BE-973B-A2026177C0C8}"/>
              </a:ext>
            </a:extLst>
          </p:cNvPr>
          <p:cNvSpPr>
            <a:spLocks noGrp="1"/>
          </p:cNvSpPr>
          <p:nvPr>
            <p:ph idx="1"/>
          </p:nvPr>
        </p:nvSpPr>
        <p:spPr>
          <a:xfrm>
            <a:off x="565150" y="2691638"/>
            <a:ext cx="10951936" cy="3861562"/>
          </a:xfrm>
        </p:spPr>
        <p:txBody>
          <a:bodyPr>
            <a:normAutofit fontScale="77500" lnSpcReduction="20000"/>
          </a:bodyPr>
          <a:lstStyle/>
          <a:p>
            <a:r>
              <a:rPr lang="en-US" b="1" dirty="0">
                <a:latin typeface="Consolas" panose="020B0609020204030204" pitchFamily="49" charset="0"/>
              </a:rPr>
              <a:t>We took the data from 13F filling of Warren Buffet and computed his returns for the period 2000-2018. Also, we took the FAMA-FRENCH 5 factor data from </a:t>
            </a:r>
            <a:r>
              <a:rPr lang="en-US" b="1" dirty="0">
                <a:latin typeface="Consolas" panose="020B0609020204030204" pitchFamily="49" charset="0"/>
                <a:hlinkClick r:id="rId2"/>
              </a:rPr>
              <a:t>here</a:t>
            </a:r>
            <a:endParaRPr lang="en-US" b="1" dirty="0">
              <a:latin typeface="Consolas" panose="020B0609020204030204" pitchFamily="49" charset="0"/>
            </a:endParaRPr>
          </a:p>
          <a:p>
            <a:r>
              <a:rPr lang="en-US" b="1" dirty="0">
                <a:effectLst/>
                <a:latin typeface="Consolas" panose="020B0609020204030204" pitchFamily="49" charset="0"/>
              </a:rPr>
              <a:t>We all know about WARREN BUFFET and his stress on investing in value and </a:t>
            </a:r>
            <a:r>
              <a:rPr lang="en-US" b="1" dirty="0">
                <a:latin typeface="Consolas" panose="020B0609020204030204" pitchFamily="49" charset="0"/>
              </a:rPr>
              <a:t>conservative </a:t>
            </a:r>
            <a:r>
              <a:rPr lang="en-US" b="1" dirty="0">
                <a:effectLst/>
                <a:latin typeface="Consolas" panose="020B0609020204030204" pitchFamily="49" charset="0"/>
              </a:rPr>
              <a:t>stocks instead of growth stocks. Value stocks that have a high book to market ratio, like the utility's companies. Growth stocks are Google and Facebook of the world. They have lower book to market ratio; they have huge growth potential.</a:t>
            </a:r>
          </a:p>
          <a:p>
            <a:r>
              <a:rPr lang="en-US" b="1" dirty="0">
                <a:effectLst/>
                <a:latin typeface="Consolas" panose="020B0609020204030204" pitchFamily="49" charset="0"/>
              </a:rPr>
              <a:t>So, we have the response column as Berkshire Hathaway portfolio returns from 2000 to 2018. So, we will be analyzing the fact whether Warren Buffet has more exposure to Value investing or not. To showcase that, we need to have more weight for the regression coefficients for the HML and RMW column. This will reinforce that Warren Buffet had more exposure to value companies, rather than growth or small companies. This is called as Style analysis in the literature.</a:t>
            </a:r>
          </a:p>
          <a:p>
            <a:r>
              <a:rPr lang="en-US" dirty="0"/>
              <a:t> </a:t>
            </a:r>
          </a:p>
        </p:txBody>
      </p:sp>
    </p:spTree>
    <p:extLst>
      <p:ext uri="{BB962C8B-B14F-4D97-AF65-F5344CB8AC3E}">
        <p14:creationId xmlns:p14="http://schemas.microsoft.com/office/powerpoint/2010/main" val="354705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6B27-0F9D-16B7-4E31-0A6E21C55D16}"/>
              </a:ext>
            </a:extLst>
          </p:cNvPr>
          <p:cNvSpPr>
            <a:spLocks noGrp="1"/>
          </p:cNvSpPr>
          <p:nvPr>
            <p:ph type="title"/>
          </p:nvPr>
        </p:nvSpPr>
        <p:spPr>
          <a:xfrm>
            <a:off x="119743" y="152400"/>
            <a:ext cx="8712703" cy="1446550"/>
          </a:xfrm>
        </p:spPr>
        <p:txBody>
          <a:bodyPr/>
          <a:lstStyle/>
          <a:p>
            <a:r>
              <a:rPr lang="en-US" dirty="0"/>
              <a:t>NORMALITY</a:t>
            </a:r>
            <a:br>
              <a:rPr lang="en-US" dirty="0"/>
            </a:br>
            <a:r>
              <a:rPr lang="en-US" dirty="0"/>
              <a:t>OF DATA</a:t>
            </a:r>
          </a:p>
        </p:txBody>
      </p:sp>
      <p:sp>
        <p:nvSpPr>
          <p:cNvPr id="7" name="Content Placeholder 6">
            <a:extLst>
              <a:ext uri="{FF2B5EF4-FFF2-40B4-BE49-F238E27FC236}">
                <a16:creationId xmlns:a16="http://schemas.microsoft.com/office/drawing/2014/main" id="{5BC3BA23-47AB-09F7-F8B7-A854AC7982B6}"/>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6D0AD0A5-1866-2DF1-1672-AF37C5F0C455}"/>
              </a:ext>
            </a:extLst>
          </p:cNvPr>
          <p:cNvPicPr>
            <a:picLocks noChangeAspect="1"/>
          </p:cNvPicPr>
          <p:nvPr/>
        </p:nvPicPr>
        <p:blipFill>
          <a:blip r:embed="rId2"/>
          <a:stretch>
            <a:fillRect/>
          </a:stretch>
        </p:blipFill>
        <p:spPr>
          <a:xfrm>
            <a:off x="3582617" y="263274"/>
            <a:ext cx="8223673" cy="4070559"/>
          </a:xfrm>
          <a:prstGeom prst="rect">
            <a:avLst/>
          </a:prstGeom>
        </p:spPr>
      </p:pic>
      <p:pic>
        <p:nvPicPr>
          <p:cNvPr id="11" name="Picture 10">
            <a:extLst>
              <a:ext uri="{FF2B5EF4-FFF2-40B4-BE49-F238E27FC236}">
                <a16:creationId xmlns:a16="http://schemas.microsoft.com/office/drawing/2014/main" id="{88421D76-91B2-C4AC-F615-5D4B4E27DDAB}"/>
              </a:ext>
            </a:extLst>
          </p:cNvPr>
          <p:cNvPicPr>
            <a:picLocks noChangeAspect="1"/>
          </p:cNvPicPr>
          <p:nvPr/>
        </p:nvPicPr>
        <p:blipFill>
          <a:blip r:embed="rId3"/>
          <a:stretch>
            <a:fillRect/>
          </a:stretch>
        </p:blipFill>
        <p:spPr>
          <a:xfrm>
            <a:off x="897807" y="4460679"/>
            <a:ext cx="9696208" cy="2397321"/>
          </a:xfrm>
          <a:prstGeom prst="rect">
            <a:avLst/>
          </a:prstGeom>
        </p:spPr>
      </p:pic>
    </p:spTree>
    <p:extLst>
      <p:ext uri="{BB962C8B-B14F-4D97-AF65-F5344CB8AC3E}">
        <p14:creationId xmlns:p14="http://schemas.microsoft.com/office/powerpoint/2010/main" val="260790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6D8A-B3BD-D128-D225-A43B5C9183C3}"/>
              </a:ext>
            </a:extLst>
          </p:cNvPr>
          <p:cNvSpPr>
            <a:spLocks noGrp="1"/>
          </p:cNvSpPr>
          <p:nvPr>
            <p:ph type="title"/>
          </p:nvPr>
        </p:nvSpPr>
        <p:spPr/>
        <p:txBody>
          <a:bodyPr/>
          <a:lstStyle/>
          <a:p>
            <a:r>
              <a:rPr lang="en-US" dirty="0"/>
              <a:t>CORRELATION PLOT</a:t>
            </a:r>
          </a:p>
        </p:txBody>
      </p:sp>
      <p:sp>
        <p:nvSpPr>
          <p:cNvPr id="3" name="Content Placeholder 2">
            <a:extLst>
              <a:ext uri="{FF2B5EF4-FFF2-40B4-BE49-F238E27FC236}">
                <a16:creationId xmlns:a16="http://schemas.microsoft.com/office/drawing/2014/main" id="{5A8CA4ED-14A7-3A9C-6DBA-4C22E77483C5}"/>
              </a:ext>
            </a:extLst>
          </p:cNvPr>
          <p:cNvSpPr>
            <a:spLocks noGrp="1"/>
          </p:cNvSpPr>
          <p:nvPr>
            <p:ph idx="1"/>
          </p:nvPr>
        </p:nvSpPr>
        <p:spPr/>
        <p:txBody>
          <a:bodyPr/>
          <a:lstStyle/>
          <a:p>
            <a:pPr marL="0" indent="0">
              <a:buNone/>
            </a:pPr>
            <a:r>
              <a:rPr lang="en-US" dirty="0"/>
              <a:t>WATCH THE LAST ROW</a:t>
            </a:r>
          </a:p>
        </p:txBody>
      </p:sp>
      <p:pic>
        <p:nvPicPr>
          <p:cNvPr id="5" name="Picture 4">
            <a:extLst>
              <a:ext uri="{FF2B5EF4-FFF2-40B4-BE49-F238E27FC236}">
                <a16:creationId xmlns:a16="http://schemas.microsoft.com/office/drawing/2014/main" id="{94B64855-4744-6EA9-1846-C71F6B709919}"/>
              </a:ext>
            </a:extLst>
          </p:cNvPr>
          <p:cNvPicPr>
            <a:picLocks noChangeAspect="1"/>
          </p:cNvPicPr>
          <p:nvPr/>
        </p:nvPicPr>
        <p:blipFill>
          <a:blip r:embed="rId2"/>
          <a:stretch>
            <a:fillRect/>
          </a:stretch>
        </p:blipFill>
        <p:spPr>
          <a:xfrm>
            <a:off x="648321" y="3565985"/>
            <a:ext cx="11113071" cy="2292468"/>
          </a:xfrm>
          <a:prstGeom prst="rect">
            <a:avLst/>
          </a:prstGeom>
        </p:spPr>
      </p:pic>
    </p:spTree>
    <p:extLst>
      <p:ext uri="{BB962C8B-B14F-4D97-AF65-F5344CB8AC3E}">
        <p14:creationId xmlns:p14="http://schemas.microsoft.com/office/powerpoint/2010/main" val="93178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7084-1FC6-E507-9FBA-E58F6061DCF2}"/>
              </a:ext>
            </a:extLst>
          </p:cNvPr>
          <p:cNvSpPr>
            <a:spLocks noGrp="1"/>
          </p:cNvSpPr>
          <p:nvPr>
            <p:ph type="title"/>
          </p:nvPr>
        </p:nvSpPr>
        <p:spPr>
          <a:xfrm>
            <a:off x="467178" y="254501"/>
            <a:ext cx="8267296" cy="1446550"/>
          </a:xfrm>
        </p:spPr>
        <p:txBody>
          <a:bodyPr>
            <a:normAutofit fontScale="90000"/>
          </a:bodyPr>
          <a:lstStyle/>
          <a:p>
            <a:r>
              <a:rPr lang="en-US" dirty="0"/>
              <a:t>TIME SERIES PLOT</a:t>
            </a:r>
            <a:br>
              <a:rPr lang="en-US" dirty="0"/>
            </a:br>
            <a:br>
              <a:rPr lang="en-US" dirty="0"/>
            </a:br>
            <a:endParaRPr lang="en-US" dirty="0"/>
          </a:p>
        </p:txBody>
      </p:sp>
      <p:sp>
        <p:nvSpPr>
          <p:cNvPr id="3" name="Content Placeholder 2">
            <a:extLst>
              <a:ext uri="{FF2B5EF4-FFF2-40B4-BE49-F238E27FC236}">
                <a16:creationId xmlns:a16="http://schemas.microsoft.com/office/drawing/2014/main" id="{8CDFC221-5493-9F64-43F8-C5E1DD51264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4739D4D-3B55-4C0A-D6F5-09B076C4544B}"/>
              </a:ext>
            </a:extLst>
          </p:cNvPr>
          <p:cNvPicPr>
            <a:picLocks noChangeAspect="1"/>
          </p:cNvPicPr>
          <p:nvPr/>
        </p:nvPicPr>
        <p:blipFill>
          <a:blip r:embed="rId2"/>
          <a:stretch>
            <a:fillRect/>
          </a:stretch>
        </p:blipFill>
        <p:spPr>
          <a:xfrm>
            <a:off x="467178" y="977776"/>
            <a:ext cx="11074969" cy="3753043"/>
          </a:xfrm>
          <a:prstGeom prst="rect">
            <a:avLst/>
          </a:prstGeom>
        </p:spPr>
      </p:pic>
      <p:pic>
        <p:nvPicPr>
          <p:cNvPr id="7" name="Picture 6">
            <a:extLst>
              <a:ext uri="{FF2B5EF4-FFF2-40B4-BE49-F238E27FC236}">
                <a16:creationId xmlns:a16="http://schemas.microsoft.com/office/drawing/2014/main" id="{C8C17EFB-D8FC-A9DA-10F1-E786A12080EF}"/>
              </a:ext>
            </a:extLst>
          </p:cNvPr>
          <p:cNvPicPr>
            <a:picLocks noChangeAspect="1"/>
          </p:cNvPicPr>
          <p:nvPr/>
        </p:nvPicPr>
        <p:blipFill>
          <a:blip r:embed="rId3"/>
          <a:stretch>
            <a:fillRect/>
          </a:stretch>
        </p:blipFill>
        <p:spPr>
          <a:xfrm>
            <a:off x="647420" y="4752981"/>
            <a:ext cx="10897160" cy="1936850"/>
          </a:xfrm>
          <a:prstGeom prst="rect">
            <a:avLst/>
          </a:prstGeom>
        </p:spPr>
      </p:pic>
    </p:spTree>
    <p:extLst>
      <p:ext uri="{BB962C8B-B14F-4D97-AF65-F5344CB8AC3E}">
        <p14:creationId xmlns:p14="http://schemas.microsoft.com/office/powerpoint/2010/main" val="1141295533"/>
      </p:ext>
    </p:extLst>
  </p:cSld>
  <p:clrMapOvr>
    <a:masterClrMapping/>
  </p:clrMapOvr>
</p:sld>
</file>

<file path=ppt/theme/theme1.xml><?xml version="1.0" encoding="utf-8"?>
<a:theme xmlns:a="http://schemas.openxmlformats.org/drawingml/2006/main" name="MadridVTI">
  <a:themeElements>
    <a:clrScheme name="AnalogousFromDarkSeedLeftStep">
      <a:dk1>
        <a:srgbClr val="000000"/>
      </a:dk1>
      <a:lt1>
        <a:srgbClr val="FFFFFF"/>
      </a:lt1>
      <a:dk2>
        <a:srgbClr val="231B30"/>
      </a:dk2>
      <a:lt2>
        <a:srgbClr val="F0F3F2"/>
      </a:lt2>
      <a:accent1>
        <a:srgbClr val="C34D74"/>
      </a:accent1>
      <a:accent2>
        <a:srgbClr val="B13B93"/>
      </a:accent2>
      <a:accent3>
        <a:srgbClr val="B04DC3"/>
      </a:accent3>
      <a:accent4>
        <a:srgbClr val="6D3BB1"/>
      </a:accent4>
      <a:accent5>
        <a:srgbClr val="4D4DC3"/>
      </a:accent5>
      <a:accent6>
        <a:srgbClr val="3B6CB1"/>
      </a:accent6>
      <a:hlink>
        <a:srgbClr val="6C5AC8"/>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docProps/app.xml><?xml version="1.0" encoding="utf-8"?>
<Properties xmlns="http://schemas.openxmlformats.org/officeDocument/2006/extended-properties" xmlns:vt="http://schemas.openxmlformats.org/officeDocument/2006/docPropsVTypes">
  <TotalTime>825</TotalTime>
  <Words>879</Words>
  <Application>Microsoft Office PowerPoint</Application>
  <PresentationFormat>Widescreen</PresentationFormat>
  <Paragraphs>60</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Consolas</vt:lpstr>
      <vt:lpstr>Seaford Display</vt:lpstr>
      <vt:lpstr>System Font Regular</vt:lpstr>
      <vt:lpstr>Tenorite</vt:lpstr>
      <vt:lpstr>MadridVTI</vt:lpstr>
      <vt:lpstr>TIME SERIES ANALYSIS PROJECT PRESENTATION</vt:lpstr>
      <vt:lpstr>DATASET DESCRIPTION   </vt:lpstr>
      <vt:lpstr>DATASET VARIABLES</vt:lpstr>
      <vt:lpstr>PowerPoint Presentation</vt:lpstr>
      <vt:lpstr>PowerPoint Presentation</vt:lpstr>
      <vt:lpstr>HYPOTHESIS</vt:lpstr>
      <vt:lpstr>NORMALITY OF DATA</vt:lpstr>
      <vt:lpstr>CORRELATION PLOT</vt:lpstr>
      <vt:lpstr>TIME SERIES PLOT  </vt:lpstr>
      <vt:lpstr>AUTOCORRELATIONS PLOTS</vt:lpstr>
      <vt:lpstr>PowerPoint Presentation</vt:lpstr>
      <vt:lpstr>PowerPoint Presentation</vt:lpstr>
      <vt:lpstr>SUMMARY OF AUTO-CORRELATIONS</vt:lpstr>
      <vt:lpstr>CROSS-CORRELATIONS   </vt:lpstr>
      <vt:lpstr>SPECTRAL ANALYSIS</vt:lpstr>
      <vt:lpstr>MODEL SELECTION</vt:lpstr>
      <vt:lpstr>SUMMARY FROM MODEL SELECTION</vt:lpstr>
      <vt:lpstr>AUTO-CORRELATION AND SPECTOGRAM OF RESIDUALS (1,0,0)</vt:lpstr>
      <vt:lpstr>AUTO-CORRELATION AND SPECTOGRAM OF RESIDUALS (3,0,4)(0,0,0,63)</vt:lpstr>
      <vt:lpstr>AUTO-CORRELATION AND SPECTOGRAM OF RESIDUALS (5,3,4) ARMA(5,3,4) x SARMA(0) </vt:lpstr>
      <vt:lpstr>WANDB RUN</vt:lpstr>
      <vt:lpstr>The Coefficients of the Model are (NOTICE THAT WEIGHTS OF HML, MARKET AND CMW ARE THE HIGHEST)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ANALYSIS PROJECT PRESENTATION</dc:title>
  <dc:creator>Astarag Mohapatra</dc:creator>
  <cp:lastModifiedBy>Astarag Mohapatra</cp:lastModifiedBy>
  <cp:revision>4</cp:revision>
  <dcterms:created xsi:type="dcterms:W3CDTF">2023-04-26T23:13:12Z</dcterms:created>
  <dcterms:modified xsi:type="dcterms:W3CDTF">2023-05-05T23:13:11Z</dcterms:modified>
</cp:coreProperties>
</file>